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7" r:id="rId9"/>
    <p:sldId id="265" r:id="rId10"/>
    <p:sldId id="262" r:id="rId11"/>
    <p:sldId id="263"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D182E43-5204-46E3-806C-A20DCC5A2AE2}" type="datetimeFigureOut">
              <a:rPr lang="nl-NL" smtClean="0"/>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E56DE71-C0E5-4EE0-8B8A-BFD52060BF46}" type="slidenum">
              <a:rPr lang="nl-NL" smtClean="0"/>
              <a:t>‹nr.›</a:t>
            </a:fld>
            <a:endParaRPr lang="nl-NL"/>
          </a:p>
        </p:txBody>
      </p:sp>
    </p:spTree>
    <p:extLst>
      <p:ext uri="{BB962C8B-B14F-4D97-AF65-F5344CB8AC3E}">
        <p14:creationId xmlns:p14="http://schemas.microsoft.com/office/powerpoint/2010/main" val="112503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D182E43-5204-46E3-806C-A20DCC5A2AE2}" type="datetimeFigureOut">
              <a:rPr lang="nl-NL" smtClean="0"/>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E56DE71-C0E5-4EE0-8B8A-BFD52060BF46}" type="slidenum">
              <a:rPr lang="nl-NL" smtClean="0"/>
              <a:t>‹nr.›</a:t>
            </a:fld>
            <a:endParaRPr lang="nl-NL"/>
          </a:p>
        </p:txBody>
      </p:sp>
    </p:spTree>
    <p:extLst>
      <p:ext uri="{BB962C8B-B14F-4D97-AF65-F5344CB8AC3E}">
        <p14:creationId xmlns:p14="http://schemas.microsoft.com/office/powerpoint/2010/main" val="60771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D182E43-5204-46E3-806C-A20DCC5A2AE2}" type="datetimeFigureOut">
              <a:rPr lang="nl-NL" smtClean="0"/>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E56DE71-C0E5-4EE0-8B8A-BFD52060BF46}" type="slidenum">
              <a:rPr lang="nl-NL" smtClean="0"/>
              <a:t>‹nr.›</a:t>
            </a:fld>
            <a:endParaRPr lang="nl-NL"/>
          </a:p>
        </p:txBody>
      </p:sp>
    </p:spTree>
    <p:extLst>
      <p:ext uri="{BB962C8B-B14F-4D97-AF65-F5344CB8AC3E}">
        <p14:creationId xmlns:p14="http://schemas.microsoft.com/office/powerpoint/2010/main" val="47634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D182E43-5204-46E3-806C-A20DCC5A2AE2}" type="datetimeFigureOut">
              <a:rPr lang="nl-NL" smtClean="0"/>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E56DE71-C0E5-4EE0-8B8A-BFD52060BF46}" type="slidenum">
              <a:rPr lang="nl-NL" smtClean="0"/>
              <a:t>‹nr.›</a:t>
            </a:fld>
            <a:endParaRPr lang="nl-NL"/>
          </a:p>
        </p:txBody>
      </p:sp>
    </p:spTree>
    <p:extLst>
      <p:ext uri="{BB962C8B-B14F-4D97-AF65-F5344CB8AC3E}">
        <p14:creationId xmlns:p14="http://schemas.microsoft.com/office/powerpoint/2010/main" val="343041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9D182E43-5204-46E3-806C-A20DCC5A2AE2}" type="datetimeFigureOut">
              <a:rPr lang="nl-NL" smtClean="0"/>
              <a:t>20-1-2020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E56DE71-C0E5-4EE0-8B8A-BFD52060BF46}" type="slidenum">
              <a:rPr lang="nl-NL" smtClean="0"/>
              <a:t>‹nr.›</a:t>
            </a:fld>
            <a:endParaRPr lang="nl-NL"/>
          </a:p>
        </p:txBody>
      </p:sp>
    </p:spTree>
    <p:extLst>
      <p:ext uri="{BB962C8B-B14F-4D97-AF65-F5344CB8AC3E}">
        <p14:creationId xmlns:p14="http://schemas.microsoft.com/office/powerpoint/2010/main" val="247654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D182E43-5204-46E3-806C-A20DCC5A2AE2}" type="datetimeFigureOut">
              <a:rPr lang="nl-NL" smtClean="0"/>
              <a:t>20-1-2020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E56DE71-C0E5-4EE0-8B8A-BFD52060BF46}" type="slidenum">
              <a:rPr lang="nl-NL" smtClean="0"/>
              <a:t>‹nr.›</a:t>
            </a:fld>
            <a:endParaRPr lang="nl-NL"/>
          </a:p>
        </p:txBody>
      </p:sp>
    </p:spTree>
    <p:extLst>
      <p:ext uri="{BB962C8B-B14F-4D97-AF65-F5344CB8AC3E}">
        <p14:creationId xmlns:p14="http://schemas.microsoft.com/office/powerpoint/2010/main" val="27235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D182E43-5204-46E3-806C-A20DCC5A2AE2}" type="datetimeFigureOut">
              <a:rPr lang="nl-NL" smtClean="0"/>
              <a:t>20-1-2020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E56DE71-C0E5-4EE0-8B8A-BFD52060BF46}" type="slidenum">
              <a:rPr lang="nl-NL" smtClean="0"/>
              <a:t>‹nr.›</a:t>
            </a:fld>
            <a:endParaRPr lang="nl-NL"/>
          </a:p>
        </p:txBody>
      </p:sp>
    </p:spTree>
    <p:extLst>
      <p:ext uri="{BB962C8B-B14F-4D97-AF65-F5344CB8AC3E}">
        <p14:creationId xmlns:p14="http://schemas.microsoft.com/office/powerpoint/2010/main" val="43113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D182E43-5204-46E3-806C-A20DCC5A2AE2}" type="datetimeFigureOut">
              <a:rPr lang="nl-NL" smtClean="0"/>
              <a:t>20-1-2020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E56DE71-C0E5-4EE0-8B8A-BFD52060BF46}" type="slidenum">
              <a:rPr lang="nl-NL" smtClean="0"/>
              <a:t>‹nr.›</a:t>
            </a:fld>
            <a:endParaRPr lang="nl-NL"/>
          </a:p>
        </p:txBody>
      </p:sp>
    </p:spTree>
    <p:extLst>
      <p:ext uri="{BB962C8B-B14F-4D97-AF65-F5344CB8AC3E}">
        <p14:creationId xmlns:p14="http://schemas.microsoft.com/office/powerpoint/2010/main" val="404889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D182E43-5204-46E3-806C-A20DCC5A2AE2}" type="datetimeFigureOut">
              <a:rPr lang="nl-NL" smtClean="0"/>
              <a:t>20-1-2020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E56DE71-C0E5-4EE0-8B8A-BFD52060BF46}" type="slidenum">
              <a:rPr lang="nl-NL" smtClean="0"/>
              <a:t>‹nr.›</a:t>
            </a:fld>
            <a:endParaRPr lang="nl-NL"/>
          </a:p>
        </p:txBody>
      </p:sp>
    </p:spTree>
    <p:extLst>
      <p:ext uri="{BB962C8B-B14F-4D97-AF65-F5344CB8AC3E}">
        <p14:creationId xmlns:p14="http://schemas.microsoft.com/office/powerpoint/2010/main" val="229527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9D182E43-5204-46E3-806C-A20DCC5A2AE2}" type="datetimeFigureOut">
              <a:rPr lang="nl-NL" smtClean="0"/>
              <a:t>20-1-2020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E56DE71-C0E5-4EE0-8B8A-BFD52060BF46}" type="slidenum">
              <a:rPr lang="nl-NL" smtClean="0"/>
              <a:t>‹nr.›</a:t>
            </a:fld>
            <a:endParaRPr lang="nl-NL"/>
          </a:p>
        </p:txBody>
      </p:sp>
    </p:spTree>
    <p:extLst>
      <p:ext uri="{BB962C8B-B14F-4D97-AF65-F5344CB8AC3E}">
        <p14:creationId xmlns:p14="http://schemas.microsoft.com/office/powerpoint/2010/main" val="17619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9D182E43-5204-46E3-806C-A20DCC5A2AE2}" type="datetimeFigureOut">
              <a:rPr lang="nl-NL" smtClean="0"/>
              <a:t>20-1-2020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E56DE71-C0E5-4EE0-8B8A-BFD52060BF46}" type="slidenum">
              <a:rPr lang="nl-NL" smtClean="0"/>
              <a:t>‹nr.›</a:t>
            </a:fld>
            <a:endParaRPr lang="nl-NL"/>
          </a:p>
        </p:txBody>
      </p:sp>
    </p:spTree>
    <p:extLst>
      <p:ext uri="{BB962C8B-B14F-4D97-AF65-F5344CB8AC3E}">
        <p14:creationId xmlns:p14="http://schemas.microsoft.com/office/powerpoint/2010/main" val="327020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82E43-5204-46E3-806C-A20DCC5A2AE2}" type="datetimeFigureOut">
              <a:rPr lang="nl-NL" smtClean="0"/>
              <a:t>20-1-2020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6DE71-C0E5-4EE0-8B8A-BFD52060BF46}" type="slidenum">
              <a:rPr lang="nl-NL" smtClean="0"/>
              <a:t>‹nr.›</a:t>
            </a:fld>
            <a:endParaRPr lang="nl-NL"/>
          </a:p>
        </p:txBody>
      </p:sp>
    </p:spTree>
    <p:extLst>
      <p:ext uri="{BB962C8B-B14F-4D97-AF65-F5344CB8AC3E}">
        <p14:creationId xmlns:p14="http://schemas.microsoft.com/office/powerpoint/2010/main" val="158417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Voeren en Verzorgen</a:t>
            </a:r>
            <a:endParaRPr lang="nl-NL" dirty="0"/>
          </a:p>
        </p:txBody>
      </p:sp>
      <p:sp>
        <p:nvSpPr>
          <p:cNvPr id="3" name="Ondertitel 2"/>
          <p:cNvSpPr>
            <a:spLocks noGrp="1"/>
          </p:cNvSpPr>
          <p:nvPr>
            <p:ph type="subTitle" idx="1"/>
          </p:nvPr>
        </p:nvSpPr>
        <p:spPr>
          <a:xfrm>
            <a:off x="1233429" y="3680415"/>
            <a:ext cx="9144000" cy="1655762"/>
          </a:xfrm>
        </p:spPr>
        <p:txBody>
          <a:bodyPr>
            <a:normAutofit/>
          </a:bodyPr>
          <a:lstStyle/>
          <a:p>
            <a:r>
              <a:rPr lang="nl-NL" dirty="0" smtClean="0">
                <a:solidFill>
                  <a:srgbClr val="FF0000"/>
                </a:solidFill>
              </a:rPr>
              <a:t>Hoofdstuk 4: Welzijn en duurzaam voeren</a:t>
            </a:r>
          </a:p>
          <a:p>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472" y="4088674"/>
            <a:ext cx="2848789" cy="2136592"/>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5623" y="4148271"/>
            <a:ext cx="2623612" cy="1966706"/>
          </a:xfrm>
          <a:prstGeom prst="rect">
            <a:avLst/>
          </a:prstGeom>
        </p:spPr>
      </p:pic>
    </p:spTree>
    <p:extLst>
      <p:ext uri="{BB962C8B-B14F-4D97-AF65-F5344CB8AC3E}">
        <p14:creationId xmlns:p14="http://schemas.microsoft.com/office/powerpoint/2010/main" val="3586040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Duurzaam voeren</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Duurzaam betekend dat je zuinig omgaat met grondstoffen en de natuur zo min mogelijk schaadt. Hoe kun je met het voeren van dieren hier dan rekening mee houden?</a:t>
            </a:r>
          </a:p>
          <a:p>
            <a:pPr lvl="1"/>
            <a:r>
              <a:rPr lang="nl-NL" dirty="0" smtClean="0"/>
              <a:t>Dieren die op het land kunnen grazen de wei op doen.</a:t>
            </a:r>
          </a:p>
          <a:p>
            <a:pPr lvl="1"/>
            <a:r>
              <a:rPr lang="nl-NL" dirty="0" smtClean="0"/>
              <a:t>Grondstoffen gebruiken die eigenlijk restproduct van de humane industrie zijn.</a:t>
            </a:r>
          </a:p>
          <a:p>
            <a:pPr lvl="1"/>
            <a:r>
              <a:rPr lang="nl-NL" dirty="0" smtClean="0"/>
              <a:t>Grondstoffen gebruiken die lokaal geproduceerd zijn, dan hoeven ze geen lange weg af te leggen. </a:t>
            </a:r>
          </a:p>
          <a:p>
            <a:r>
              <a:rPr lang="nl-NL" dirty="0" smtClean="0"/>
              <a:t>Dierlijke </a:t>
            </a:r>
            <a:r>
              <a:rPr lang="nl-NL" dirty="0"/>
              <a:t>mest bevat onder meer stikstof, fosfaat, koper en zink en deze stoffen </a:t>
            </a:r>
            <a:r>
              <a:rPr lang="nl-NL" b="1" dirty="0">
                <a:solidFill>
                  <a:srgbClr val="FF0000"/>
                </a:solidFill>
              </a:rPr>
              <a:t>belasten</a:t>
            </a:r>
            <a:r>
              <a:rPr lang="nl-NL" dirty="0"/>
              <a:t> het milieu</a:t>
            </a:r>
            <a:r>
              <a:rPr lang="nl-NL" dirty="0" smtClean="0"/>
              <a:t>.</a:t>
            </a:r>
          </a:p>
          <a:p>
            <a:pPr lvl="1"/>
            <a:r>
              <a:rPr lang="nl-NL" dirty="0" smtClean="0"/>
              <a:t>De diervoedersector probeert hierin te helpen door:</a:t>
            </a:r>
          </a:p>
          <a:p>
            <a:pPr lvl="2"/>
            <a:r>
              <a:rPr lang="nl-NL" dirty="0"/>
              <a:t>Zo bevatten vrijwel alle varkens- en pluimveevoeders het enzym fytase, wat ervoor zorgt dat fosfor uit het voer beter wordt benut door het dier en minder in de mest terecht komt</a:t>
            </a:r>
            <a:r>
              <a:rPr lang="nl-NL" dirty="0" smtClean="0"/>
              <a:t>.</a:t>
            </a:r>
          </a:p>
          <a:p>
            <a:pPr lvl="2"/>
            <a:r>
              <a:rPr lang="nl-NL" dirty="0"/>
              <a:t>Om de eiwitefficiëntie te verhogen worden in het voer vrije aminozuren gebruikt, zodat het voer zo goed mogelijk voldoet aan de aminozurenbehoefte van het dier. Er wordt dan minder eiwit verspild en er komt dus minder stikstof in de mest terecht.</a:t>
            </a:r>
          </a:p>
        </p:txBody>
      </p:sp>
      <p:pic>
        <p:nvPicPr>
          <p:cNvPr id="4" name="Afbeelding 3"/>
          <p:cNvPicPr>
            <a:picLocks noChangeAspect="1"/>
          </p:cNvPicPr>
          <p:nvPr/>
        </p:nvPicPr>
        <p:blipFill>
          <a:blip r:embed="rId2"/>
          <a:stretch>
            <a:fillRect/>
          </a:stretch>
        </p:blipFill>
        <p:spPr>
          <a:xfrm>
            <a:off x="10883890" y="5878286"/>
            <a:ext cx="1308110" cy="979714"/>
          </a:xfrm>
          <a:prstGeom prst="rect">
            <a:avLst/>
          </a:prstGeom>
        </p:spPr>
      </p:pic>
    </p:spTree>
    <p:extLst>
      <p:ext uri="{BB962C8B-B14F-4D97-AF65-F5344CB8AC3E}">
        <p14:creationId xmlns:p14="http://schemas.microsoft.com/office/powerpoint/2010/main" val="2089302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Toets</a:t>
            </a:r>
            <a:endParaRPr lang="nl-NL" dirty="0"/>
          </a:p>
        </p:txBody>
      </p:sp>
      <p:sp>
        <p:nvSpPr>
          <p:cNvPr id="3" name="Tijdelijke aanduiding voor inhoud 2"/>
          <p:cNvSpPr>
            <a:spLocks noGrp="1"/>
          </p:cNvSpPr>
          <p:nvPr>
            <p:ph idx="1"/>
          </p:nvPr>
        </p:nvSpPr>
        <p:spPr/>
        <p:txBody>
          <a:bodyPr/>
          <a:lstStyle/>
          <a:p>
            <a:r>
              <a:rPr lang="nl-NL" dirty="0" smtClean="0"/>
              <a:t>Maak de oefentoets van hoofdstuk 4.4 van de Kenniskiem</a:t>
            </a:r>
            <a:endParaRPr lang="nl-NL" dirty="0"/>
          </a:p>
        </p:txBody>
      </p:sp>
      <p:pic>
        <p:nvPicPr>
          <p:cNvPr id="5" name="Afbeelding 4"/>
          <p:cNvPicPr>
            <a:picLocks noChangeAspect="1"/>
          </p:cNvPicPr>
          <p:nvPr/>
        </p:nvPicPr>
        <p:blipFill>
          <a:blip r:embed="rId2"/>
          <a:stretch>
            <a:fillRect/>
          </a:stretch>
        </p:blipFill>
        <p:spPr>
          <a:xfrm>
            <a:off x="7955280" y="2564408"/>
            <a:ext cx="3733865" cy="3747492"/>
          </a:xfrm>
          <a:prstGeom prst="rect">
            <a:avLst/>
          </a:prstGeom>
        </p:spPr>
      </p:pic>
    </p:spTree>
    <p:extLst>
      <p:ext uri="{BB962C8B-B14F-4D97-AF65-F5344CB8AC3E}">
        <p14:creationId xmlns:p14="http://schemas.microsoft.com/office/powerpoint/2010/main" val="869280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 y="704760"/>
            <a:ext cx="10515600" cy="1325563"/>
          </a:xfrm>
        </p:spPr>
        <p:txBody>
          <a:bodyPr/>
          <a:lstStyle/>
          <a:p>
            <a:r>
              <a:rPr lang="nl-NL" b="1" dirty="0" smtClean="0"/>
              <a:t>Wat gaan we deze week doen?</a:t>
            </a:r>
            <a:endParaRPr lang="nl-NL" b="1" dirty="0"/>
          </a:p>
        </p:txBody>
      </p:sp>
      <p:sp>
        <p:nvSpPr>
          <p:cNvPr id="3" name="Tijdelijke aanduiding voor inhoud 2"/>
          <p:cNvSpPr>
            <a:spLocks noGrp="1"/>
          </p:cNvSpPr>
          <p:nvPr>
            <p:ph idx="1"/>
          </p:nvPr>
        </p:nvSpPr>
        <p:spPr/>
        <p:txBody>
          <a:bodyPr>
            <a:normAutofit/>
          </a:bodyPr>
          <a:lstStyle/>
          <a:p>
            <a:r>
              <a:rPr lang="nl-NL" dirty="0" smtClean="0"/>
              <a:t>Les Voeding H4: Welzijn en Duurzaam voeren</a:t>
            </a:r>
          </a:p>
          <a:p>
            <a:r>
              <a:rPr lang="nl-NL" dirty="0" smtClean="0"/>
              <a:t>Soortenkennis </a:t>
            </a:r>
            <a:r>
              <a:rPr lang="nl-NL" dirty="0" err="1" smtClean="0"/>
              <a:t>Herpeten</a:t>
            </a:r>
            <a:r>
              <a:rPr lang="nl-NL" dirty="0" smtClean="0"/>
              <a:t> </a:t>
            </a:r>
            <a:r>
              <a:rPr lang="nl-NL" smtClean="0"/>
              <a:t>en vissen</a:t>
            </a:r>
            <a:endParaRPr lang="nl-NL" dirty="0" smtClean="0"/>
          </a:p>
          <a:p>
            <a:r>
              <a:rPr lang="nl-NL" dirty="0" smtClean="0"/>
              <a:t>Werken aan opdracht </a:t>
            </a:r>
          </a:p>
          <a:p>
            <a:r>
              <a:rPr lang="nl-NL" dirty="0" smtClean="0"/>
              <a:t>Start Encyclopedie</a:t>
            </a:r>
          </a:p>
          <a:p>
            <a:endParaRPr lang="nl-NL" dirty="0"/>
          </a:p>
          <a:p>
            <a:r>
              <a:rPr lang="nl-NL" dirty="0" smtClean="0"/>
              <a:t>Bron H4 Kenniskiem:</a:t>
            </a:r>
          </a:p>
          <a:p>
            <a:endParaRPr lang="nl-NL" dirty="0" smtClean="0"/>
          </a:p>
          <a:p>
            <a:endParaRPr lang="nl-NL" dirty="0"/>
          </a:p>
        </p:txBody>
      </p:sp>
    </p:spTree>
    <p:extLst>
      <p:ext uri="{BB962C8B-B14F-4D97-AF65-F5344CB8AC3E}">
        <p14:creationId xmlns:p14="http://schemas.microsoft.com/office/powerpoint/2010/main" val="15761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Dierenwelzijn</a:t>
            </a:r>
            <a:endParaRPr lang="nl-NL" dirty="0"/>
          </a:p>
        </p:txBody>
      </p:sp>
      <p:sp>
        <p:nvSpPr>
          <p:cNvPr id="5" name="Tekstvak 4"/>
          <p:cNvSpPr txBox="1"/>
          <p:nvPr/>
        </p:nvSpPr>
        <p:spPr>
          <a:xfrm>
            <a:off x="3765331" y="1998617"/>
            <a:ext cx="8030429" cy="3477875"/>
          </a:xfrm>
          <a:prstGeom prst="rect">
            <a:avLst/>
          </a:prstGeom>
          <a:noFill/>
        </p:spPr>
        <p:txBody>
          <a:bodyPr wrap="square" rtlCol="0">
            <a:spAutoFit/>
          </a:bodyPr>
          <a:lstStyle/>
          <a:p>
            <a:r>
              <a:rPr lang="nl-NL" sz="2000" dirty="0">
                <a:solidFill>
                  <a:schemeClr val="tx1">
                    <a:lumMod val="65000"/>
                    <a:lumOff val="35000"/>
                  </a:schemeClr>
                </a:solidFill>
              </a:rPr>
              <a:t>De mate waarin dieren tevreden zijn met hun leven en hun </a:t>
            </a:r>
            <a:r>
              <a:rPr lang="nl-NL" sz="2000" dirty="0" smtClean="0">
                <a:solidFill>
                  <a:schemeClr val="tx1">
                    <a:lumMod val="65000"/>
                    <a:lumOff val="35000"/>
                  </a:schemeClr>
                </a:solidFill>
              </a:rPr>
              <a:t>leefomgeving.</a:t>
            </a:r>
          </a:p>
          <a:p>
            <a:endParaRPr lang="nl-NL" sz="2000" dirty="0">
              <a:solidFill>
                <a:schemeClr val="tx1">
                  <a:lumMod val="65000"/>
                  <a:lumOff val="35000"/>
                </a:schemeClr>
              </a:solidFill>
            </a:endParaRPr>
          </a:p>
          <a:p>
            <a:pPr marL="342900" indent="-342900">
              <a:buFont typeface="Arial" panose="020B0604020202020204" pitchFamily="34" charset="0"/>
              <a:buChar char="•"/>
            </a:pPr>
            <a:r>
              <a:rPr lang="nl-NL" sz="2000" b="1" dirty="0">
                <a:solidFill>
                  <a:schemeClr val="tx1">
                    <a:lumMod val="65000"/>
                    <a:lumOff val="35000"/>
                  </a:schemeClr>
                </a:solidFill>
              </a:rPr>
              <a:t>dieren zijn vrij van honger en dorst;</a:t>
            </a:r>
          </a:p>
          <a:p>
            <a:pPr marL="342900" indent="-342900">
              <a:buFont typeface="Arial" panose="020B0604020202020204" pitchFamily="34" charset="0"/>
              <a:buChar char="•"/>
            </a:pPr>
            <a:r>
              <a:rPr lang="nl-NL" sz="2000" dirty="0">
                <a:solidFill>
                  <a:schemeClr val="tx1">
                    <a:lumMod val="65000"/>
                    <a:lumOff val="35000"/>
                  </a:schemeClr>
                </a:solidFill>
              </a:rPr>
              <a:t>dieren zijn vrij van ongemak;</a:t>
            </a:r>
          </a:p>
          <a:p>
            <a:pPr marL="342900" indent="-342900">
              <a:buFont typeface="Arial" panose="020B0604020202020204" pitchFamily="34" charset="0"/>
              <a:buChar char="•"/>
            </a:pPr>
            <a:r>
              <a:rPr lang="nl-NL" sz="2000" dirty="0">
                <a:solidFill>
                  <a:schemeClr val="tx1">
                    <a:lumMod val="65000"/>
                    <a:lumOff val="35000"/>
                  </a:schemeClr>
                </a:solidFill>
              </a:rPr>
              <a:t>dieren zijn vrij van pijn, verwonding en ziekte;</a:t>
            </a:r>
          </a:p>
          <a:p>
            <a:pPr marL="342900" indent="-342900">
              <a:buFont typeface="Arial" panose="020B0604020202020204" pitchFamily="34" charset="0"/>
              <a:buChar char="•"/>
            </a:pPr>
            <a:r>
              <a:rPr lang="nl-NL" sz="2000" dirty="0">
                <a:solidFill>
                  <a:schemeClr val="tx1">
                    <a:lumMod val="65000"/>
                    <a:lumOff val="35000"/>
                  </a:schemeClr>
                </a:solidFill>
              </a:rPr>
              <a:t>dieren zijn vrij van angst en stress;</a:t>
            </a:r>
          </a:p>
          <a:p>
            <a:pPr marL="342900" indent="-342900">
              <a:buFont typeface="Arial" panose="020B0604020202020204" pitchFamily="34" charset="0"/>
              <a:buChar char="•"/>
            </a:pPr>
            <a:r>
              <a:rPr lang="nl-NL" sz="2000" dirty="0">
                <a:solidFill>
                  <a:schemeClr val="tx1">
                    <a:lumMod val="65000"/>
                    <a:lumOff val="35000"/>
                  </a:schemeClr>
                </a:solidFill>
              </a:rPr>
              <a:t>dieren zijn vrij om normaal gedrag te vertonen. </a:t>
            </a:r>
            <a:endParaRPr lang="nl-NL" sz="2000" dirty="0" smtClean="0">
              <a:solidFill>
                <a:schemeClr val="tx1">
                  <a:lumMod val="65000"/>
                  <a:lumOff val="35000"/>
                </a:schemeClr>
              </a:solidFill>
            </a:endParaRPr>
          </a:p>
          <a:p>
            <a:pPr marL="342900" indent="-342900">
              <a:buFont typeface="Arial" panose="020B0604020202020204" pitchFamily="34" charset="0"/>
              <a:buChar char="•"/>
            </a:pPr>
            <a:endParaRPr lang="nl-NL" sz="2000" dirty="0">
              <a:solidFill>
                <a:schemeClr val="tx1">
                  <a:lumMod val="65000"/>
                  <a:lumOff val="35000"/>
                </a:schemeClr>
              </a:solidFill>
            </a:endParaRPr>
          </a:p>
          <a:p>
            <a:r>
              <a:rPr lang="nl-NL" sz="2000" dirty="0" smtClean="0">
                <a:solidFill>
                  <a:schemeClr val="tx1">
                    <a:lumMod val="65000"/>
                    <a:lumOff val="35000"/>
                  </a:schemeClr>
                </a:solidFill>
              </a:rPr>
              <a:t>Als een dier geen toegang heeft tot voedsel en water, krijgt het een gevoel van honger en dorst. Langdurige honger en dorst geven negatieve emoties en kunnen negatieve lichamelijke gevolgen hebben. </a:t>
            </a:r>
            <a:endParaRPr lang="nl-NL" sz="2000" dirty="0">
              <a:solidFill>
                <a:schemeClr val="tx1">
                  <a:lumMod val="65000"/>
                  <a:lumOff val="35000"/>
                </a:schemeClr>
              </a:solidFill>
            </a:endParaRPr>
          </a:p>
        </p:txBody>
      </p:sp>
      <p:pic>
        <p:nvPicPr>
          <p:cNvPr id="6" name="Afbeelding 5"/>
          <p:cNvPicPr>
            <a:picLocks noChangeAspect="1"/>
          </p:cNvPicPr>
          <p:nvPr/>
        </p:nvPicPr>
        <p:blipFill>
          <a:blip r:embed="rId2"/>
          <a:stretch>
            <a:fillRect/>
          </a:stretch>
        </p:blipFill>
        <p:spPr>
          <a:xfrm>
            <a:off x="154717" y="2468707"/>
            <a:ext cx="3610614" cy="2704184"/>
          </a:xfrm>
          <a:prstGeom prst="rect">
            <a:avLst/>
          </a:prstGeom>
        </p:spPr>
      </p:pic>
    </p:spTree>
    <p:extLst>
      <p:ext uri="{BB962C8B-B14F-4D97-AF65-F5344CB8AC3E}">
        <p14:creationId xmlns:p14="http://schemas.microsoft.com/office/powerpoint/2010/main" val="2872928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12874"/>
            <a:ext cx="10515600" cy="1325563"/>
          </a:xfrm>
        </p:spPr>
        <p:txBody>
          <a:bodyPr/>
          <a:lstStyle/>
          <a:p>
            <a:r>
              <a:rPr lang="nl-NL" dirty="0" smtClean="0"/>
              <a:t/>
            </a:r>
            <a:br>
              <a:rPr lang="nl-NL" dirty="0" smtClean="0"/>
            </a:br>
            <a:r>
              <a:rPr lang="nl-NL" dirty="0" smtClean="0"/>
              <a:t>Voeding</a:t>
            </a:r>
            <a:endParaRPr lang="nl-NL" dirty="0"/>
          </a:p>
        </p:txBody>
      </p:sp>
      <p:sp>
        <p:nvSpPr>
          <p:cNvPr id="3" name="Tijdelijke aanduiding voor inhoud 2"/>
          <p:cNvSpPr>
            <a:spLocks noGrp="1"/>
          </p:cNvSpPr>
          <p:nvPr>
            <p:ph idx="1"/>
          </p:nvPr>
        </p:nvSpPr>
        <p:spPr>
          <a:xfrm>
            <a:off x="666205" y="1854925"/>
            <a:ext cx="11207931" cy="4681596"/>
          </a:xfrm>
        </p:spPr>
        <p:txBody>
          <a:bodyPr>
            <a:normAutofit fontScale="92500" lnSpcReduction="10000"/>
          </a:bodyPr>
          <a:lstStyle/>
          <a:p>
            <a:r>
              <a:rPr lang="nl-NL" dirty="0" smtClean="0"/>
              <a:t>Een dier eet tot het verzadigd is. Maar het weet niet of het voldoende voedingsstoffen binnen heeft gekregen. </a:t>
            </a:r>
          </a:p>
          <a:p>
            <a:r>
              <a:rPr lang="nl-NL" dirty="0" smtClean="0"/>
              <a:t>Een onjuiste samenstelling van het dieet van het dier, zorgt voor gezondheidsproblemen en tast het welzijn van het dier aan. </a:t>
            </a:r>
          </a:p>
          <a:p>
            <a:r>
              <a:rPr lang="nl-NL" dirty="0" smtClean="0"/>
              <a:t>Maar wat als een dier niet </a:t>
            </a:r>
            <a:r>
              <a:rPr lang="nl-NL" b="1" dirty="0" smtClean="0"/>
              <a:t>voldoende</a:t>
            </a:r>
            <a:r>
              <a:rPr lang="nl-NL" dirty="0" smtClean="0"/>
              <a:t> voedsel binnen krijgt? </a:t>
            </a:r>
          </a:p>
          <a:p>
            <a:pPr lvl="1"/>
            <a:r>
              <a:rPr lang="nl-NL" dirty="0" smtClean="0"/>
              <a:t>Dan heeft het dier honger </a:t>
            </a:r>
            <a:r>
              <a:rPr lang="nl-NL" dirty="0" smtClean="0">
                <a:sym typeface="Wingdings" panose="05000000000000000000" pitchFamily="2" charset="2"/>
              </a:rPr>
              <a:t> negatief gevoel</a:t>
            </a:r>
            <a:endParaRPr lang="nl-NL" dirty="0" smtClean="0"/>
          </a:p>
          <a:p>
            <a:pPr lvl="1"/>
            <a:r>
              <a:rPr lang="nl-NL" dirty="0" smtClean="0"/>
              <a:t>Energietekort </a:t>
            </a:r>
            <a:r>
              <a:rPr lang="nl-NL" dirty="0" smtClean="0">
                <a:sym typeface="Wingdings" panose="05000000000000000000" pitchFamily="2" charset="2"/>
              </a:rPr>
              <a:t> het dier spreekt de vetreserve aan, uiteindelijk ook eiwitten (bedoeld voor spieren)</a:t>
            </a:r>
          </a:p>
          <a:p>
            <a:r>
              <a:rPr lang="nl-NL" dirty="0" smtClean="0">
                <a:sym typeface="Wingdings" panose="05000000000000000000" pitchFamily="2" charset="2"/>
              </a:rPr>
              <a:t>Waarom is rangorde hier belangrijk? </a:t>
            </a:r>
          </a:p>
          <a:p>
            <a:pPr lvl="1"/>
            <a:r>
              <a:rPr lang="nl-NL" dirty="0" smtClean="0">
                <a:sym typeface="Wingdings" panose="05000000000000000000" pitchFamily="2" charset="2"/>
              </a:rPr>
              <a:t>Strijd om voer  ene dier heeft honger, andere dier vervet</a:t>
            </a:r>
          </a:p>
          <a:p>
            <a:pPr lvl="1"/>
            <a:r>
              <a:rPr lang="nl-NL" dirty="0" smtClean="0">
                <a:sym typeface="Wingdings" panose="05000000000000000000" pitchFamily="2" charset="2"/>
              </a:rPr>
              <a:t>Voldoende voerplaatsen kan een oplossing zijn</a:t>
            </a:r>
          </a:p>
          <a:p>
            <a:pPr lvl="1"/>
            <a:r>
              <a:rPr lang="nl-NL" dirty="0" smtClean="0">
                <a:sym typeface="Wingdings" panose="05000000000000000000" pitchFamily="2" charset="2"/>
              </a:rPr>
              <a:t>In overmaat voeren zorgt voor verspilling en te dikke dieren</a:t>
            </a:r>
          </a:p>
          <a:p>
            <a:pPr lvl="1"/>
            <a:endParaRPr lang="nl-NL" dirty="0" smtClean="0">
              <a:sym typeface="Wingdings" panose="05000000000000000000" pitchFamily="2" charset="2"/>
            </a:endParaRPr>
          </a:p>
          <a:p>
            <a:pPr lvl="1"/>
            <a:endParaRPr lang="nl-NL" dirty="0" smtClean="0">
              <a:sym typeface="Wingdings" panose="05000000000000000000" pitchFamily="2" charset="2"/>
            </a:endParaRPr>
          </a:p>
          <a:p>
            <a:pPr lvl="1"/>
            <a:endParaRPr lang="nl-NL" dirty="0" smtClean="0"/>
          </a:p>
          <a:p>
            <a:endParaRPr lang="nl-NL" dirty="0"/>
          </a:p>
        </p:txBody>
      </p:sp>
    </p:spTree>
    <p:extLst>
      <p:ext uri="{BB962C8B-B14F-4D97-AF65-F5344CB8AC3E}">
        <p14:creationId xmlns:p14="http://schemas.microsoft.com/office/powerpoint/2010/main" val="3947139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Dorst </a:t>
            </a:r>
            <a:endParaRPr lang="nl-NL" dirty="0"/>
          </a:p>
        </p:txBody>
      </p:sp>
      <p:sp>
        <p:nvSpPr>
          <p:cNvPr id="3" name="Tijdelijke aanduiding voor inhoud 2"/>
          <p:cNvSpPr>
            <a:spLocks noGrp="1"/>
          </p:cNvSpPr>
          <p:nvPr>
            <p:ph idx="1"/>
          </p:nvPr>
        </p:nvSpPr>
        <p:spPr/>
        <p:txBody>
          <a:bodyPr>
            <a:normAutofit fontScale="92500"/>
          </a:bodyPr>
          <a:lstStyle/>
          <a:p>
            <a:r>
              <a:rPr lang="nl-NL" dirty="0" smtClean="0"/>
              <a:t>Dieren die te weinig water krijgen, ontwikkelen dorst. Dit heeft een functie: </a:t>
            </a:r>
          </a:p>
          <a:p>
            <a:pPr lvl="1"/>
            <a:r>
              <a:rPr lang="nl-NL" dirty="0" smtClean="0"/>
              <a:t>Dieren gaan drinken om te zorgen dat hun lichaamsfuncties blijven werken. </a:t>
            </a:r>
          </a:p>
          <a:p>
            <a:pPr lvl="1"/>
            <a:r>
              <a:rPr lang="nl-NL" dirty="0" smtClean="0"/>
              <a:t>10% vocht tekort zorgt al voor de afname van een aantal lichaamsfuncties</a:t>
            </a:r>
          </a:p>
          <a:p>
            <a:pPr lvl="2"/>
            <a:r>
              <a:rPr lang="nl-NL" dirty="0" smtClean="0"/>
              <a:t>Verminderde afvoer van afvalstoffen</a:t>
            </a:r>
          </a:p>
          <a:p>
            <a:pPr lvl="2"/>
            <a:r>
              <a:rPr lang="nl-NL" dirty="0" smtClean="0"/>
              <a:t>Verhoging van de lichaamstemperatuur</a:t>
            </a:r>
          </a:p>
          <a:p>
            <a:pPr lvl="2"/>
            <a:r>
              <a:rPr lang="nl-NL" dirty="0" smtClean="0"/>
              <a:t>Afname van lichaamsgewicht</a:t>
            </a:r>
          </a:p>
          <a:p>
            <a:pPr lvl="2"/>
            <a:r>
              <a:rPr lang="nl-NL" dirty="0" smtClean="0"/>
              <a:t>Minder efficiënte werking van organen</a:t>
            </a:r>
          </a:p>
          <a:p>
            <a:pPr lvl="2"/>
            <a:r>
              <a:rPr lang="nl-NL" dirty="0" smtClean="0"/>
              <a:t>Afname van melk of eiproductie</a:t>
            </a:r>
          </a:p>
          <a:p>
            <a:pPr lvl="2"/>
            <a:r>
              <a:rPr lang="nl-NL" dirty="0" smtClean="0"/>
              <a:t>Afname van prestatie</a:t>
            </a:r>
          </a:p>
          <a:p>
            <a:pPr lvl="1"/>
            <a:r>
              <a:rPr lang="nl-NL" dirty="0" smtClean="0"/>
              <a:t>15% vocht te kort betekend levensgevaar!</a:t>
            </a:r>
          </a:p>
          <a:p>
            <a:r>
              <a:rPr lang="nl-NL" dirty="0" smtClean="0"/>
              <a:t>Op welke manier kan vocht aangeboden worden?</a:t>
            </a:r>
          </a:p>
          <a:p>
            <a:pPr lvl="1"/>
            <a:r>
              <a:rPr lang="nl-NL" dirty="0" smtClean="0"/>
              <a:t>Drinken en uit voedingsmiddelen, zoals blikvoer. </a:t>
            </a:r>
            <a:endParaRPr lang="nl-NL" dirty="0"/>
          </a:p>
        </p:txBody>
      </p:sp>
      <p:pic>
        <p:nvPicPr>
          <p:cNvPr id="4" name="Afbeelding 3"/>
          <p:cNvPicPr>
            <a:picLocks noChangeAspect="1"/>
          </p:cNvPicPr>
          <p:nvPr/>
        </p:nvPicPr>
        <p:blipFill>
          <a:blip r:embed="rId2"/>
          <a:stretch>
            <a:fillRect/>
          </a:stretch>
        </p:blipFill>
        <p:spPr>
          <a:xfrm>
            <a:off x="9000310" y="3525606"/>
            <a:ext cx="2891096" cy="2786294"/>
          </a:xfrm>
          <a:prstGeom prst="rect">
            <a:avLst/>
          </a:prstGeom>
        </p:spPr>
      </p:pic>
    </p:spTree>
    <p:extLst>
      <p:ext uri="{BB962C8B-B14F-4D97-AF65-F5344CB8AC3E}">
        <p14:creationId xmlns:p14="http://schemas.microsoft.com/office/powerpoint/2010/main" val="9483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Eten</a:t>
            </a:r>
            <a:endParaRPr lang="nl-NL" dirty="0"/>
          </a:p>
        </p:txBody>
      </p:sp>
      <p:sp>
        <p:nvSpPr>
          <p:cNvPr id="3" name="Tijdelijke aanduiding voor inhoud 2"/>
          <p:cNvSpPr>
            <a:spLocks noGrp="1"/>
          </p:cNvSpPr>
          <p:nvPr>
            <p:ph idx="1"/>
          </p:nvPr>
        </p:nvSpPr>
        <p:spPr/>
        <p:txBody>
          <a:bodyPr/>
          <a:lstStyle/>
          <a:p>
            <a:r>
              <a:rPr lang="nl-NL" dirty="0" smtClean="0"/>
              <a:t>Hoe vaak een dier eet noem je de eetfrequentie. Probeer hierin altijd de natuur na te bootsen.</a:t>
            </a:r>
            <a:endParaRPr lang="nl-NL" dirty="0"/>
          </a:p>
          <a:p>
            <a:r>
              <a:rPr lang="nl-NL" dirty="0" smtClean="0"/>
              <a:t>Hoe zou jij het dier voeren als het dier in de natuur:</a:t>
            </a:r>
          </a:p>
          <a:p>
            <a:pPr lvl="1"/>
            <a:r>
              <a:rPr lang="nl-NL" dirty="0"/>
              <a:t>d</a:t>
            </a:r>
            <a:r>
              <a:rPr lang="nl-NL" dirty="0" smtClean="0"/>
              <a:t>e hele dag eet, zoals een paard?</a:t>
            </a:r>
          </a:p>
          <a:p>
            <a:pPr lvl="2"/>
            <a:r>
              <a:rPr lang="nl-NL" dirty="0" smtClean="0"/>
              <a:t>Hard hooi aanbieden in meerdere porties per dag, zodat het dier lang aan het kauwen is. Doe je dit niet, dan verveelt een paard zich snel en kan er ongewenst gedrag ontstaan. </a:t>
            </a:r>
          </a:p>
          <a:p>
            <a:pPr lvl="1"/>
            <a:r>
              <a:rPr lang="nl-NL" dirty="0" smtClean="0"/>
              <a:t>voerreserve opslaat, zoals een hamster?</a:t>
            </a:r>
          </a:p>
          <a:p>
            <a:pPr lvl="2"/>
            <a:r>
              <a:rPr lang="nl-NL" dirty="0" smtClean="0"/>
              <a:t>Pas nieuw voer geven als het “oude” op is, zodat de hamster geen voer gaat opslaan.</a:t>
            </a:r>
          </a:p>
          <a:p>
            <a:pPr lvl="1"/>
            <a:r>
              <a:rPr lang="nl-NL" dirty="0" smtClean="0"/>
              <a:t>maar 1 keer per 3 tot 4 weken eet, zoals een slang? </a:t>
            </a:r>
          </a:p>
          <a:p>
            <a:pPr lvl="2"/>
            <a:r>
              <a:rPr lang="nl-NL" dirty="0" smtClean="0"/>
              <a:t>Ditzelfde nabootsen. </a:t>
            </a:r>
          </a:p>
          <a:p>
            <a:pPr lvl="2"/>
            <a:endParaRPr lang="nl-NL" dirty="0" smtClean="0"/>
          </a:p>
        </p:txBody>
      </p:sp>
      <p:pic>
        <p:nvPicPr>
          <p:cNvPr id="4" name="Afbeelding 3"/>
          <p:cNvPicPr>
            <a:picLocks noChangeAspect="1"/>
          </p:cNvPicPr>
          <p:nvPr/>
        </p:nvPicPr>
        <p:blipFill>
          <a:blip r:embed="rId2"/>
          <a:stretch>
            <a:fillRect/>
          </a:stretch>
        </p:blipFill>
        <p:spPr>
          <a:xfrm>
            <a:off x="9747758" y="4970431"/>
            <a:ext cx="2444242" cy="1887569"/>
          </a:xfrm>
          <a:prstGeom prst="rect">
            <a:avLst/>
          </a:prstGeom>
        </p:spPr>
      </p:pic>
    </p:spTree>
    <p:extLst>
      <p:ext uri="{BB962C8B-B14F-4D97-AF65-F5344CB8AC3E}">
        <p14:creationId xmlns:p14="http://schemas.microsoft.com/office/powerpoint/2010/main" val="208035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Welzijn</a:t>
            </a:r>
            <a:endParaRPr lang="nl-NL" dirty="0"/>
          </a:p>
        </p:txBody>
      </p:sp>
      <p:sp>
        <p:nvSpPr>
          <p:cNvPr id="3" name="Tijdelijke aanduiding voor inhoud 2"/>
          <p:cNvSpPr>
            <a:spLocks noGrp="1"/>
          </p:cNvSpPr>
          <p:nvPr>
            <p:ph idx="1"/>
          </p:nvPr>
        </p:nvSpPr>
        <p:spPr/>
        <p:txBody>
          <a:bodyPr/>
          <a:lstStyle/>
          <a:p>
            <a:r>
              <a:rPr lang="nl-NL" dirty="0" smtClean="0"/>
              <a:t>Door dieren zo natuurlijk mogelijk te houden, zorg je voor een zo hoog mogelijk dierenwelzijn. </a:t>
            </a:r>
          </a:p>
          <a:p>
            <a:pPr marL="845820" lvl="1" indent="-342900">
              <a:buFont typeface="Arial" panose="020B0604020202020204" pitchFamily="34" charset="0"/>
              <a:buChar char="•"/>
            </a:pPr>
            <a:r>
              <a:rPr lang="nl-NL" b="1" dirty="0"/>
              <a:t>dieren zijn vrij van honger en dorst;</a:t>
            </a:r>
          </a:p>
          <a:p>
            <a:pPr marL="845820" lvl="1" indent="-342900">
              <a:buFont typeface="Arial" panose="020B0604020202020204" pitchFamily="34" charset="0"/>
              <a:buChar char="•"/>
            </a:pPr>
            <a:r>
              <a:rPr lang="nl-NL" dirty="0"/>
              <a:t>dieren zijn vrij van ongemak;</a:t>
            </a:r>
          </a:p>
          <a:p>
            <a:pPr marL="845820" lvl="1" indent="-342900">
              <a:buFont typeface="Arial" panose="020B0604020202020204" pitchFamily="34" charset="0"/>
              <a:buChar char="•"/>
            </a:pPr>
            <a:r>
              <a:rPr lang="nl-NL" dirty="0"/>
              <a:t>dieren zijn vrij van pijn, verwonding en ziekte;</a:t>
            </a:r>
          </a:p>
          <a:p>
            <a:pPr marL="845820" lvl="1" indent="-342900">
              <a:buFont typeface="Arial" panose="020B0604020202020204" pitchFamily="34" charset="0"/>
              <a:buChar char="•"/>
            </a:pPr>
            <a:r>
              <a:rPr lang="nl-NL" dirty="0"/>
              <a:t>dieren zijn vrij van angst en stress;</a:t>
            </a:r>
          </a:p>
          <a:p>
            <a:pPr marL="845820" lvl="1" indent="-342900">
              <a:buFont typeface="Arial" panose="020B0604020202020204" pitchFamily="34" charset="0"/>
              <a:buChar char="•"/>
            </a:pPr>
            <a:r>
              <a:rPr lang="nl-NL" b="1" dirty="0"/>
              <a:t>dieren zijn vrij om normaal gedrag te </a:t>
            </a:r>
            <a:r>
              <a:rPr lang="nl-NL" b="1" dirty="0" smtClean="0"/>
              <a:t>vertonen</a:t>
            </a:r>
            <a:r>
              <a:rPr lang="nl-NL" dirty="0"/>
              <a:t> </a:t>
            </a:r>
            <a:r>
              <a:rPr lang="nl-NL" dirty="0" smtClean="0">
                <a:sym typeface="Wingdings" panose="05000000000000000000" pitchFamily="2" charset="2"/>
              </a:rPr>
              <a:t> dus ook eetgedrag, </a:t>
            </a:r>
            <a:r>
              <a:rPr lang="nl-NL" dirty="0" err="1" smtClean="0">
                <a:sym typeface="Wingdings" panose="05000000000000000000" pitchFamily="2" charset="2"/>
              </a:rPr>
              <a:t>voedselzoekgedrag</a:t>
            </a:r>
            <a:r>
              <a:rPr lang="nl-NL" dirty="0" smtClean="0">
                <a:sym typeface="Wingdings" panose="05000000000000000000" pitchFamily="2" charset="2"/>
              </a:rPr>
              <a:t>. </a:t>
            </a:r>
            <a:endParaRPr lang="nl-NL" dirty="0"/>
          </a:p>
          <a:p>
            <a:endParaRPr lang="nl-NL" dirty="0"/>
          </a:p>
        </p:txBody>
      </p:sp>
    </p:spTree>
    <p:extLst>
      <p:ext uri="{BB962C8B-B14F-4D97-AF65-F5344CB8AC3E}">
        <p14:creationId xmlns:p14="http://schemas.microsoft.com/office/powerpoint/2010/main" val="233035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 15 min.</a:t>
            </a:r>
            <a:endParaRPr lang="nl-NL" dirty="0"/>
          </a:p>
        </p:txBody>
      </p:sp>
      <p:sp>
        <p:nvSpPr>
          <p:cNvPr id="3" name="Tijdelijke aanduiding voor inhoud 2"/>
          <p:cNvSpPr>
            <a:spLocks noGrp="1"/>
          </p:cNvSpPr>
          <p:nvPr>
            <p:ph idx="1"/>
          </p:nvPr>
        </p:nvSpPr>
        <p:spPr/>
        <p:txBody>
          <a:bodyPr/>
          <a:lstStyle/>
          <a:p>
            <a:r>
              <a:rPr lang="nl-NL" dirty="0" smtClean="0"/>
              <a:t>Kies een (huis)dier naar keuze</a:t>
            </a:r>
          </a:p>
          <a:p>
            <a:r>
              <a:rPr lang="nl-NL" dirty="0" smtClean="0"/>
              <a:t>Beschrijf het natuurlijke eetgedrag van dit dier</a:t>
            </a:r>
          </a:p>
          <a:p>
            <a:r>
              <a:rPr lang="nl-NL" dirty="0" smtClean="0"/>
              <a:t>Beschrijf het natuurlijke voedsel van dit dier</a:t>
            </a:r>
          </a:p>
          <a:p>
            <a:r>
              <a:rPr lang="nl-NL" dirty="0" smtClean="0"/>
              <a:t>Geef een voedingsadvies van dit dier, waar moet men rekening mee houden bij het voeren van het dier?</a:t>
            </a:r>
          </a:p>
          <a:p>
            <a:r>
              <a:rPr lang="nl-NL" dirty="0" smtClean="0"/>
              <a:t>Hoe kan je het aanbieden van voeding verrijken (dus voeren met het oog op welzijn)?</a:t>
            </a:r>
          </a:p>
          <a:p>
            <a:r>
              <a:rPr lang="nl-NL" dirty="0" smtClean="0"/>
              <a:t>We bespreken jouw adviezen klassikaal</a:t>
            </a:r>
          </a:p>
        </p:txBody>
      </p:sp>
    </p:spTree>
    <p:extLst>
      <p:ext uri="{BB962C8B-B14F-4D97-AF65-F5344CB8AC3E}">
        <p14:creationId xmlns:p14="http://schemas.microsoft.com/office/powerpoint/2010/main" val="3482649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Duurzaam voeren</a:t>
            </a:r>
            <a:endParaRPr lang="nl-NL" dirty="0"/>
          </a:p>
        </p:txBody>
      </p:sp>
      <p:sp>
        <p:nvSpPr>
          <p:cNvPr id="3" name="Tijdelijke aanduiding voor inhoud 2"/>
          <p:cNvSpPr>
            <a:spLocks noGrp="1"/>
          </p:cNvSpPr>
          <p:nvPr>
            <p:ph idx="1"/>
          </p:nvPr>
        </p:nvSpPr>
        <p:spPr/>
        <p:txBody>
          <a:bodyPr/>
          <a:lstStyle/>
          <a:p>
            <a:r>
              <a:rPr lang="nl-NL" dirty="0" smtClean="0"/>
              <a:t>Wat is duurzaam?</a:t>
            </a:r>
          </a:p>
          <a:p>
            <a:r>
              <a:rPr lang="nl-NL" dirty="0" smtClean="0"/>
              <a:t>Wat zal duurzaam voeren dan betekenen?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3948" y="1919016"/>
            <a:ext cx="4257947" cy="4257947"/>
          </a:xfrm>
          <a:prstGeom prst="rect">
            <a:avLst/>
          </a:prstGeom>
        </p:spPr>
      </p:pic>
    </p:spTree>
    <p:extLst>
      <p:ext uri="{BB962C8B-B14F-4D97-AF65-F5344CB8AC3E}">
        <p14:creationId xmlns:p14="http://schemas.microsoft.com/office/powerpoint/2010/main" val="39887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ma1">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6F8D6EB-5BFF-42F3-8DF1-A8C917A9BDBB}" vid="{404B5B23-E57D-4C47-9386-622C3E8ADD0B}"/>
    </a:ext>
  </a:extLst>
</a:theme>
</file>

<file path=docProps/app.xml><?xml version="1.0" encoding="utf-8"?>
<Properties xmlns="http://schemas.openxmlformats.org/officeDocument/2006/extended-properties" xmlns:vt="http://schemas.openxmlformats.org/officeDocument/2006/docPropsVTypes">
  <Template>Thema1</Template>
  <TotalTime>37</TotalTime>
  <Words>781</Words>
  <Application>Microsoft Office PowerPoint</Application>
  <PresentationFormat>Breedbeeld</PresentationFormat>
  <Paragraphs>81</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Wingdings</vt:lpstr>
      <vt:lpstr>Thema1</vt:lpstr>
      <vt:lpstr>Voeren en Verzorgen</vt:lpstr>
      <vt:lpstr>Wat gaan we deze week doen?</vt:lpstr>
      <vt:lpstr>Dierenwelzijn</vt:lpstr>
      <vt:lpstr> Voeding</vt:lpstr>
      <vt:lpstr>Dorst </vt:lpstr>
      <vt:lpstr>Eten</vt:lpstr>
      <vt:lpstr>Welzijn</vt:lpstr>
      <vt:lpstr>Opdracht – 15 min.</vt:lpstr>
      <vt:lpstr>Duurzaam voeren</vt:lpstr>
      <vt:lpstr>Duurzaam voeren</vt:lpstr>
      <vt:lpstr>Toets</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Voeren en Verzorgen</dc:title>
  <dc:creator>Yorike Weijden, van der</dc:creator>
  <cp:lastModifiedBy>Helanie Wikkerink - Aalders</cp:lastModifiedBy>
  <cp:revision>9</cp:revision>
  <dcterms:created xsi:type="dcterms:W3CDTF">2019-01-13T16:32:54Z</dcterms:created>
  <dcterms:modified xsi:type="dcterms:W3CDTF">2020-01-20T08:26:00Z</dcterms:modified>
</cp:coreProperties>
</file>